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3" r:id="rId9"/>
    <p:sldId id="265" r:id="rId10"/>
    <p:sldId id="262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8295-984B-21DE-8F08-68A351849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6ED72-014C-CD7B-43F6-4C6C304D0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1E6EB-6AB1-EFAA-6891-34C8D4DB8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68BB-9410-4D04-BD3C-EB51DA99F0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4FA17-1264-4C8D-F42C-19F1DE97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7C7B1-A05F-D5E2-0BFE-8C366B96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1AB6-9BA6-4147-9DC4-A152EE9B9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3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74589-7AE0-E68C-EB2D-7C4B87CA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5E321-68FD-AB2F-0EE9-C87D5FAE2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10C86-C76B-E036-606D-CDD9E361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68BB-9410-4D04-BD3C-EB51DA99F0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234BE-DB04-BA0D-DFC6-1028604C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6B1C7-5AF1-E303-DD14-72F4ED90F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1AB6-9BA6-4147-9DC4-A152EE9B9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FC9A31-DDD8-37C4-FECC-9AB224DF9F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E126D-286D-348D-6948-C34305214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A8DAA-B1E3-B5F7-A333-08E387940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68BB-9410-4D04-BD3C-EB51DA99F0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78484-4861-CCD3-81B3-75BC42B82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8C2E-4FFC-06B9-31F4-F00B3D7A3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1AB6-9BA6-4147-9DC4-A152EE9B9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0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4FEB-C0F3-7307-D162-D096FC747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7D40-08BC-F048-EBEF-27364C9E1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7BCD5-2440-BB0D-49FE-0073B2C47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68BB-9410-4D04-BD3C-EB51DA99F0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4D501-A20A-BB7E-4F70-E81ED0BA1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557CE-090E-9CD5-6F5E-EA221596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1AB6-9BA6-4147-9DC4-A152EE9B9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9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62133-85F4-F1B1-04C6-62A0B330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28CFE-0D7B-F708-8CF7-C87383A5B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9AD29-537A-DCCA-2EC6-234CC8F47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68BB-9410-4D04-BD3C-EB51DA99F0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6BA70-D113-BCE2-3674-25B69F480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3C45F-BBBA-BBF2-5FED-EE1CEA7F2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1AB6-9BA6-4147-9DC4-A152EE9B9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4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6448-4DE2-F850-A967-FA1135703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06826-DA34-5433-36EC-97E814E64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11704-3427-5AC2-BE79-E4E4E9C17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58210-64BC-1D25-A900-81E5530D9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68BB-9410-4D04-BD3C-EB51DA99F0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92325-D7F8-5982-31A4-2C214C9A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120FA-A865-D64F-99C2-BD5501640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1AB6-9BA6-4147-9DC4-A152EE9B9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7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F94C3-9F17-7B6B-C08D-554747DB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04631-ADF3-F580-02BF-F180ABC9B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F7755-DD2A-6A0B-506C-ECAFD638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AA642-7B48-8747-72C0-92DB81FED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CD40E6-83E0-0AAB-C7C8-D6B6F2863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333222-DF0B-33D0-425A-185E0B39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68BB-9410-4D04-BD3C-EB51DA99F0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0972CA-1205-E2CE-DB65-6C455D592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124B2D-8EB5-A886-586A-FA624F27D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1AB6-9BA6-4147-9DC4-A152EE9B9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0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23C6C-6C61-4952-FBB4-4EE7EBCB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BE91B4-90BF-1B9E-F917-EA419A1D6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68BB-9410-4D04-BD3C-EB51DA99F0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EDB2B-5E9B-CAE8-0592-495810BDB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81442-C67A-367F-F4D3-62D527095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1AB6-9BA6-4147-9DC4-A152EE9B9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78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39DBC-2D88-EE36-1F15-12F0893B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68BB-9410-4D04-BD3C-EB51DA99F0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2395A0-6A68-E197-EA68-739CEBD9B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503AF-2E41-90E6-4EEA-64E8EF3E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1AB6-9BA6-4147-9DC4-A152EE9B9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1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199B5-4F30-FE2B-BAC9-BE13C0DA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C2963-F893-4BFB-AF98-AE7F46C86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7AA03-FEF1-69B7-A28D-9FA9F826B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C5CE91-5BE4-C4E0-366E-EB74354B4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68BB-9410-4D04-BD3C-EB51DA99F0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79BF5-3720-C34B-5E63-9187FCCB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0F3E0-EEEA-677C-28B0-783089CD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1AB6-9BA6-4147-9DC4-A152EE9B9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85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C5EBB-9A79-944B-4CEF-9A23B8181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0847F7-E6E2-1F3E-23F4-7E9FB0037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4CDB44-0489-5C94-4F6A-373DE4946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31EE5-1E3F-B34F-4784-C1027C2A7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68BB-9410-4D04-BD3C-EB51DA99F0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D1512-3323-44D6-9943-9D271F7E3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091E0-CE09-51EE-5461-2B5670E2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1AB6-9BA6-4147-9DC4-A152EE9B9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69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7138D3-3EB5-79CF-5A95-7DD1DFF56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21131-F903-26F8-EF35-545E153CC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618-A85F-A214-A965-3A9E65FD0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A68BB-9410-4D04-BD3C-EB51DA99F09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0729C-BDA7-4908-5459-63C38D718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36CEA-8BE0-5A2E-7EE7-89466ABFC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21AB6-9BA6-4147-9DC4-A152EE9B9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6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rl.org/code-practice-files" TargetMode="External"/><Relationship Id="rId7" Type="http://schemas.openxmlformats.org/officeDocument/2006/relationships/hyperlink" Target="https://www.radiomarine.org/" TargetMode="External"/><Relationship Id="rId2" Type="http://schemas.openxmlformats.org/officeDocument/2006/relationships/hyperlink" Target="https://www.qsl.net/dj7hs/download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ay.google.com/store/apps/details?id=org.jfedor.morsecode" TargetMode="External"/><Relationship Id="rId5" Type="http://schemas.openxmlformats.org/officeDocument/2006/relationships/hyperlink" Target="https://morsle.fun/" TargetMode="External"/><Relationship Id="rId4" Type="http://schemas.openxmlformats.org/officeDocument/2006/relationships/hyperlink" Target="https://fkurz.net/ham/ebook2cw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64BD3-4C11-1BF4-0890-CAD4B90651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CW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25776-DCEF-3C48-9085-5C39537ED8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Harold Hallikainen, W6IWI</a:t>
            </a:r>
          </a:p>
        </p:txBody>
      </p:sp>
    </p:spTree>
    <p:extLst>
      <p:ext uri="{BB962C8B-B14F-4D97-AF65-F5344CB8AC3E}">
        <p14:creationId xmlns:p14="http://schemas.microsoft.com/office/powerpoint/2010/main" val="3756441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EF8B0-92CD-6B2E-4161-E6DEC598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QSO</a:t>
            </a:r>
          </a:p>
        </p:txBody>
      </p:sp>
      <p:pic>
        <p:nvPicPr>
          <p:cNvPr id="4" name="websdr_recording_2024-09-30T04_12_25Z_7053.0kHz">
            <a:hlinkClick r:id="" action="ppaction://media"/>
            <a:extLst>
              <a:ext uri="{FF2B5EF4-FFF2-40B4-BE49-F238E27FC236}">
                <a16:creationId xmlns:a16="http://schemas.microsoft.com/office/drawing/2014/main" id="{3CD3DF90-6B2E-1896-9EA0-64189BF71D6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75085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624F-5FBA-498C-E0EC-1E8CD9389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70BA7-8C45-77BD-10E3-7ACE11A4B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Precision CW Fist Check - </a:t>
            </a:r>
            <a:r>
              <a:rPr lang="en-US" dirty="0">
                <a:hlinkClick r:id="rId2"/>
              </a:rPr>
              <a:t>https://www.qsl.net/dj7hs/download.htm</a:t>
            </a:r>
            <a:endParaRPr lang="en-US" dirty="0"/>
          </a:p>
          <a:p>
            <a:r>
              <a:rPr lang="en-US" dirty="0"/>
              <a:t>ARRL CW Practice - </a:t>
            </a:r>
            <a:r>
              <a:rPr lang="en-US" dirty="0">
                <a:hlinkClick r:id="rId3"/>
              </a:rPr>
              <a:t>https://www.arrl.org/code-practice-files</a:t>
            </a:r>
            <a:endParaRPr lang="en-US" dirty="0"/>
          </a:p>
          <a:p>
            <a:r>
              <a:rPr lang="en-US" dirty="0"/>
              <a:t>EBOOK2CW - </a:t>
            </a:r>
            <a:r>
              <a:rPr lang="en-US" dirty="0">
                <a:hlinkClick r:id="rId4"/>
              </a:rPr>
              <a:t>https://fkurz.net/ham/ebook2cw.html</a:t>
            </a:r>
            <a:endParaRPr lang="en-US" dirty="0"/>
          </a:p>
          <a:p>
            <a:r>
              <a:rPr lang="en-US" dirty="0" err="1"/>
              <a:t>Morsle</a:t>
            </a:r>
            <a:r>
              <a:rPr lang="en-US" dirty="0"/>
              <a:t> - </a:t>
            </a:r>
            <a:r>
              <a:rPr lang="en-US" dirty="0">
                <a:hlinkClick r:id="rId5"/>
              </a:rPr>
              <a:t>https://morsle.fun</a:t>
            </a:r>
            <a:endParaRPr lang="en-US" dirty="0"/>
          </a:p>
          <a:p>
            <a:r>
              <a:rPr lang="en-US" dirty="0"/>
              <a:t>Android Morse Code Reader - </a:t>
            </a:r>
            <a:r>
              <a:rPr lang="en-US" dirty="0">
                <a:hlinkClick r:id="rId6"/>
              </a:rPr>
              <a:t>https://play.google.com/store/apps/details?id=org.jfedor.morsecode</a:t>
            </a:r>
            <a:endParaRPr lang="en-US" dirty="0"/>
          </a:p>
          <a:p>
            <a:r>
              <a:rPr lang="en-US" dirty="0"/>
              <a:t>KPH - </a:t>
            </a:r>
            <a:r>
              <a:rPr lang="en-US" dirty="0">
                <a:hlinkClick r:id="rId7"/>
              </a:rPr>
              <a:t>https://www.radiomarine.org/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2889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94BE-D394-B60B-93A7-2ED1E84C3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6D0F-8FB2-923E-1402-9B94434D5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Wave – Prior to “continuous wave,” spark transmitters were used to send radiotelegraph.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ACD3F-B7AB-4316-2636-1D44C3342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03" y="2908587"/>
            <a:ext cx="4017264" cy="29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94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45AE2-9FDB-DDA0-F683-F51CA7B9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“Morse”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3F818-AB74-85D2-8068-4A6DEB287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Prior to the invention of the electromagnet in 1824, various optical signal systems were used for long distance communications including smoke signals, semaphore signals, etc. </a:t>
            </a:r>
          </a:p>
          <a:p>
            <a:r>
              <a:rPr lang="en-US" dirty="0"/>
              <a:t>A telegraph was patented in 1837.</a:t>
            </a:r>
          </a:p>
          <a:p>
            <a:r>
              <a:rPr lang="en-US" dirty="0"/>
              <a:t>A variety of codes were used before arriving at our current International Morse in 1865.  </a:t>
            </a:r>
          </a:p>
        </p:txBody>
      </p:sp>
    </p:spTree>
    <p:extLst>
      <p:ext uri="{BB962C8B-B14F-4D97-AF65-F5344CB8AC3E}">
        <p14:creationId xmlns:p14="http://schemas.microsoft.com/office/powerpoint/2010/main" val="1349083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33E50C-0029-8AF5-E4F3-7367CD2D8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11" y="132073"/>
            <a:ext cx="7101878" cy="64436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ED21F4-50FC-EED1-9246-86C2CF61C34D}"/>
              </a:ext>
            </a:extLst>
          </p:cNvPr>
          <p:cNvSpPr txBox="1"/>
          <p:nvPr/>
        </p:nvSpPr>
        <p:spPr>
          <a:xfrm>
            <a:off x="7728667" y="198783"/>
            <a:ext cx="437321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Codes Through the 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are binary (or three state when including a lack of signal)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1605 code is 5 bit binary, similar to Baudot used in RTTY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1809 adds missing letters and reorders slightly.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1829 is a variable length code with gaps within characters. T is Tap, S is Scratch. It was used to communicate in prisons.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1836, 1833, and previous column, R and L indicate the movement of a galvanometer. This is the beginning of the electrical telegraph and polar signaling.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1838, Morse’s original code. Note gaps in some letters. S is “short” or “</a:t>
            </a:r>
            <a:r>
              <a:rPr lang="en-US" dirty="0" err="1"/>
              <a:t>dit</a:t>
            </a:r>
            <a:r>
              <a:rPr lang="en-US" dirty="0"/>
              <a:t>,” while L is “long” or dah. This is a change from the previous codes where the two states were indicated by polarity, now by signal duration.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1844, Morse’s revised code. This became American Morse or Railroad Morse and continued to be used by railroads.</a:t>
            </a:r>
          </a:p>
        </p:txBody>
      </p:sp>
    </p:spTree>
    <p:extLst>
      <p:ext uri="{BB962C8B-B14F-4D97-AF65-F5344CB8AC3E}">
        <p14:creationId xmlns:p14="http://schemas.microsoft.com/office/powerpoint/2010/main" val="760186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45E84-611B-54A6-51D0-4B771A630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Heliograph Network (1890)</a:t>
            </a:r>
          </a:p>
        </p:txBody>
      </p:sp>
      <p:pic>
        <p:nvPicPr>
          <p:cNvPr id="3074" name="Picture 2" descr="Heliograph Map">
            <a:extLst>
              <a:ext uri="{FF2B5EF4-FFF2-40B4-BE49-F238E27FC236}">
                <a16:creationId xmlns:a16="http://schemas.microsoft.com/office/drawing/2014/main" id="{5C2118F2-DEF5-949D-FD90-29C28C8FB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11" y="1637732"/>
            <a:ext cx="7200369" cy="522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281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0CC5D-E399-1CE8-AD95-0E606193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Morse’s Original Telegraph Register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299759-5E00-6FF5-D570-B178EE343A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1" y="1961413"/>
            <a:ext cx="6952878" cy="40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82DD11-A6F8-BFDC-33FD-E37EE1D06D69}"/>
              </a:ext>
            </a:extLst>
          </p:cNvPr>
          <p:cNvSpPr txBox="1"/>
          <p:nvPr/>
        </p:nvSpPr>
        <p:spPr>
          <a:xfrm>
            <a:off x="7450372" y="1961413"/>
            <a:ext cx="3951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Embossed dots and dashes into paper tape. </a:t>
            </a:r>
          </a:p>
        </p:txBody>
      </p:sp>
    </p:spTree>
    <p:extLst>
      <p:ext uri="{BB962C8B-B14F-4D97-AF65-F5344CB8AC3E}">
        <p14:creationId xmlns:p14="http://schemas.microsoft.com/office/powerpoint/2010/main" val="2287099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6A9DD-4BB3-24BA-F1A8-913117516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 Register</a:t>
            </a:r>
          </a:p>
        </p:txBody>
      </p:sp>
      <p:pic>
        <p:nvPicPr>
          <p:cNvPr id="4" name="20200129_141035">
            <a:hlinkClick r:id="" action="ppaction://media"/>
            <a:extLst>
              <a:ext uri="{FF2B5EF4-FFF2-40B4-BE49-F238E27FC236}">
                <a16:creationId xmlns:a16="http://schemas.microsoft.com/office/drawing/2014/main" id="{B910B14D-4272-5C61-8556-769C32E9A8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345709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9D9B-4ED3-8330-BD1C-2B6B68CB9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403B89-5B92-ACCD-8A36-6DEB5CF8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71624"/>
            <a:ext cx="28575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0DD7CB1-A01F-ABF9-EC1C-6D2F3B7C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54" y="1438275"/>
            <a:ext cx="333375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7BA9C5E-D738-A643-1FA3-E2857F609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731" y="1438275"/>
            <a:ext cx="2563964" cy="207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BF6D4-6D8A-C828-4342-C70DDADE5C81}"/>
              </a:ext>
            </a:extLst>
          </p:cNvPr>
          <p:cNvSpPr txBox="1"/>
          <p:nvPr/>
        </p:nvSpPr>
        <p:spPr>
          <a:xfrm>
            <a:off x="838200" y="3784821"/>
            <a:ext cx="285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Straight Key – Operator responsible for all timing. Press four times for letter 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37BC38-6409-87B0-92CE-CBA2DA3BD873}"/>
              </a:ext>
            </a:extLst>
          </p:cNvPr>
          <p:cNvSpPr txBox="1"/>
          <p:nvPr/>
        </p:nvSpPr>
        <p:spPr>
          <a:xfrm>
            <a:off x="3999754" y="3975652"/>
            <a:ext cx="3333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Bug or Semi-automatic key. Press to right to send series of </a:t>
            </a:r>
            <a:r>
              <a:rPr lang="en-US" dirty="0" err="1"/>
              <a:t>dits</a:t>
            </a:r>
            <a:r>
              <a:rPr lang="en-US" dirty="0"/>
              <a:t>. Press to left to send dah. </a:t>
            </a:r>
            <a:r>
              <a:rPr lang="en-US" dirty="0" err="1"/>
              <a:t>Dits</a:t>
            </a:r>
            <a:r>
              <a:rPr lang="en-US" dirty="0"/>
              <a:t> are timed by bug settings. Dahs are timed by operator.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1976D8-5E63-2457-B183-499717F234AB}"/>
              </a:ext>
            </a:extLst>
          </p:cNvPr>
          <p:cNvSpPr txBox="1"/>
          <p:nvPr/>
        </p:nvSpPr>
        <p:spPr>
          <a:xfrm>
            <a:off x="7772731" y="4118776"/>
            <a:ext cx="2619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Paddle drives electronic keyer. Press to right for series of </a:t>
            </a:r>
            <a:r>
              <a:rPr lang="en-US" dirty="0" err="1"/>
              <a:t>dits</a:t>
            </a:r>
            <a:r>
              <a:rPr lang="en-US" dirty="0"/>
              <a:t>. Press to left for series of dahs. If “iambic” squeeze for alternating </a:t>
            </a:r>
            <a:r>
              <a:rPr lang="en-US" dirty="0" err="1"/>
              <a:t>dits</a:t>
            </a:r>
            <a:r>
              <a:rPr lang="en-US" dirty="0"/>
              <a:t> and dahs.</a:t>
            </a:r>
          </a:p>
        </p:txBody>
      </p:sp>
    </p:spTree>
    <p:extLst>
      <p:ext uri="{BB962C8B-B14F-4D97-AF65-F5344CB8AC3E}">
        <p14:creationId xmlns:p14="http://schemas.microsoft.com/office/powerpoint/2010/main" val="3170913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E97F61-4ED1-CF9B-11B6-87AF4786B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5" y="0"/>
            <a:ext cx="69633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EEA02-2935-D468-2EE5-A0E18D60A4B8}"/>
              </a:ext>
            </a:extLst>
          </p:cNvPr>
          <p:cNvSpPr txBox="1"/>
          <p:nvPr/>
        </p:nvSpPr>
        <p:spPr>
          <a:xfrm>
            <a:off x="7498080" y="707665"/>
            <a:ext cx="40869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Ideal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Dit</a:t>
            </a:r>
            <a:r>
              <a:rPr lang="en-US" dirty="0"/>
              <a:t> – One </a:t>
            </a:r>
            <a:r>
              <a:rPr lang="en-US" dirty="0" err="1"/>
              <a:t>DitTime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between </a:t>
            </a:r>
            <a:r>
              <a:rPr lang="en-US" dirty="0" err="1"/>
              <a:t>dits</a:t>
            </a:r>
            <a:r>
              <a:rPr lang="en-US" dirty="0"/>
              <a:t> – 1 </a:t>
            </a:r>
            <a:r>
              <a:rPr lang="en-US" dirty="0" err="1"/>
              <a:t>DitTime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Dah – 3 </a:t>
            </a:r>
            <a:r>
              <a:rPr lang="en-US" dirty="0" err="1"/>
              <a:t>DitTimes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Intercharacter Space – 3 </a:t>
            </a:r>
            <a:r>
              <a:rPr lang="en-US" dirty="0" err="1"/>
              <a:t>DitTimes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Interword</a:t>
            </a:r>
            <a:r>
              <a:rPr lang="en-US" dirty="0"/>
              <a:t> Space 7 </a:t>
            </a:r>
            <a:r>
              <a:rPr lang="en-US" dirty="0" err="1"/>
              <a:t>DitTimes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938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468</Words>
  <Application>Microsoft Office PowerPoint</Application>
  <PresentationFormat>Widescreen</PresentationFormat>
  <Paragraphs>38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Introduction to CW</vt:lpstr>
      <vt:lpstr>CW?</vt:lpstr>
      <vt:lpstr>“Morse” Code</vt:lpstr>
      <vt:lpstr>PowerPoint Presentation</vt:lpstr>
      <vt:lpstr>Arizona Heliograph Network (1890)</vt:lpstr>
      <vt:lpstr>Morse’s Original Telegraph Register</vt:lpstr>
      <vt:lpstr>Pen Register</vt:lpstr>
      <vt:lpstr>Keys</vt:lpstr>
      <vt:lpstr>PowerPoint Presentation</vt:lpstr>
      <vt:lpstr>Typical QSO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Harold Hallikainen</dc:creator>
  <cp:lastModifiedBy>Harold Hallikainen</cp:lastModifiedBy>
  <cp:revision>3</cp:revision>
  <dcterms:created xsi:type="dcterms:W3CDTF">2024-10-01T04:22:39Z</dcterms:created>
  <dcterms:modified xsi:type="dcterms:W3CDTF">2024-10-01T21:05:21Z</dcterms:modified>
</cp:coreProperties>
</file>